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/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Line 10"/>
          <p:cNvSpPr/>
          <p:nvPr/>
        </p:nvSpPr>
        <p:spPr>
          <a:xfrm>
            <a:off x="3608916" y="6654800"/>
            <a:ext cx="8583085" cy="0"/>
          </a:xfrm>
          <a:prstGeom prst="line">
            <a:avLst/>
          </a:prstGeom>
          <a:ln w="3175">
            <a:solidFill>
              <a:srgbClr val="DA7311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6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5438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0" t="0" r="49214" b="0"/>
          <a:stretch>
            <a:fillRect/>
          </a:stretch>
        </p:blipFill>
        <p:spPr>
          <a:xfrm>
            <a:off x="-1" y="1"/>
            <a:ext cx="1710268" cy="235743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2001" y="4896001"/>
            <a:ext cx="4000486" cy="18401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Body Level One…"/>
          <p:cNvSpPr txBox="1"/>
          <p:nvPr>
            <p:ph type="body" idx="1"/>
          </p:nvPr>
        </p:nvSpPr>
        <p:spPr>
          <a:xfrm>
            <a:off x="476211" y="1428737"/>
            <a:ext cx="11201441" cy="4789228"/>
          </a:xfrm>
          <a:prstGeom prst="rect">
            <a:avLst/>
          </a:prstGeo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768927" indent="-311727" algn="just">
              <a:lnSpc>
                <a:spcPct val="100000"/>
              </a:lnSpc>
              <a:spcBef>
                <a:spcPts val="500"/>
              </a:spcBef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88719" indent="-274319" algn="just">
              <a:lnSpc>
                <a:spcPct val="10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45920" indent="-274320" algn="just">
              <a:lnSpc>
                <a:spcPct val="100000"/>
              </a:lnSpc>
              <a:spcBef>
                <a:spcPts val="500"/>
              </a:spcBef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03120" indent="-274320" algn="just">
              <a:lnSpc>
                <a:spcPct val="100000"/>
              </a:lnSpc>
              <a:spcBef>
                <a:spcPts val="500"/>
              </a:spcBef>
              <a:buChar char="»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476211" y="0"/>
            <a:ext cx="11144329" cy="71435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tabLst>
                <a:tab pos="2514600" algn="l"/>
              </a:tabLst>
              <a:defRPr sz="3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0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0" t="0" r="49214" b="0"/>
          <a:stretch>
            <a:fillRect/>
          </a:stretch>
        </p:blipFill>
        <p:spPr>
          <a:xfrm flipH="1">
            <a:off x="11334743" y="1"/>
            <a:ext cx="857257" cy="1285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61" y="-357214"/>
            <a:ext cx="3452313" cy="2071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5"/>
                  <a:pt x="0" y="10800"/>
                </a:cubicBezTo>
                <a:cubicBezTo>
                  <a:pt x="0" y="16765"/>
                  <a:pt x="4834" y="21600"/>
                  <a:pt x="10799" y="21600"/>
                </a:cubicBezTo>
                <a:cubicBezTo>
                  <a:pt x="16763" y="21600"/>
                  <a:pt x="21600" y="16765"/>
                  <a:pt x="21600" y="10800"/>
                </a:cubicBezTo>
                <a:cubicBezTo>
                  <a:pt x="21600" y="4835"/>
                  <a:pt x="16763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1" name="Line 10"/>
          <p:cNvSpPr/>
          <p:nvPr/>
        </p:nvSpPr>
        <p:spPr>
          <a:xfrm>
            <a:off x="3455999" y="6643709"/>
            <a:ext cx="8688002" cy="1"/>
          </a:xfrm>
          <a:prstGeom prst="line">
            <a:avLst/>
          </a:prstGeom>
          <a:ln w="3175">
            <a:solidFill>
              <a:srgbClr val="DA731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le Text"/>
          <p:cNvSpPr txBox="1"/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</a:lvl2pPr>
            <a:lvl3pPr>
              <a:lnSpc>
                <a:spcPct val="100000"/>
              </a:lnSpc>
              <a:spcBef>
                <a:spcPts val="600"/>
              </a:spcBef>
            </a:lvl3pPr>
            <a:lvl4pPr>
              <a:lnSpc>
                <a:spcPct val="100000"/>
              </a:lnSpc>
              <a:spcBef>
                <a:spcPts val="600"/>
              </a:spcBef>
              <a:buChar char="–"/>
            </a:lvl4pPr>
            <a:lvl5pPr>
              <a:lnSpc>
                <a:spcPct val="100000"/>
              </a:lnSpc>
              <a:spcBef>
                <a:spcPts val="600"/>
              </a:spcBef>
              <a:buChar char="»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4 Marcador de texto"/>
          <p:cNvSpPr/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3 Marcador de texto"/>
          <p:cNvSpPr/>
          <p:nvPr>
            <p:ph type="body" sz="half" idx="13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0" t="20750" r="0" b="0"/>
          <a:stretch>
            <a:fillRect/>
          </a:stretch>
        </p:blipFill>
        <p:spPr>
          <a:xfrm>
            <a:off x="0" y="1"/>
            <a:ext cx="12192000" cy="150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le Text"/>
          <p:cNvSpPr txBox="1"/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80" name="2 Marcador de posición de imagen"/>
          <p:cNvSpPr/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1323776" y="6404293"/>
            <a:ext cx="258624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hyperlink" Target="mailto:info@electronsv.ru" TargetMode="External"/><Relationship Id="rId5" Type="http://schemas.openxmlformats.org/officeDocument/2006/relationships/hyperlink" Target="http://www.competentit.ru/" TargetMode="External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mailto:info@" TargetMode="External"/><Relationship Id="rId4" Type="http://schemas.openxmlformats.org/officeDocument/2006/relationships/hyperlink" Target="http://www.competentit.ru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8.png"/><Relationship Id="rId4" Type="http://schemas.openxmlformats.org/officeDocument/2006/relationships/hyperlink" Target="mailto:info@" TargetMode="External"/><Relationship Id="rId5" Type="http://schemas.openxmlformats.org/officeDocument/2006/relationships/hyperlink" Target="http://www.competentit.ru/" TargetMode="External"/><Relationship Id="rId6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hyperlink" Target="mailto:info@" TargetMode="External"/><Relationship Id="rId6" Type="http://schemas.openxmlformats.org/officeDocument/2006/relationships/hyperlink" Target="http://www.competentit.ru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hyperlink" Target="mailto:desk@" TargetMode="External"/><Relationship Id="rId6" Type="http://schemas.openxmlformats.org/officeDocument/2006/relationships/hyperlink" Target="http://www.competentit.ru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7" descr="Рисунок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530" y="-50594"/>
            <a:ext cx="12343377" cy="694315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2"/>
          <p:cNvSpPr txBox="1"/>
          <p:nvPr/>
        </p:nvSpPr>
        <p:spPr>
          <a:xfrm>
            <a:off x="45719" y="227715"/>
            <a:ext cx="12100562" cy="287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4800">
                <a:solidFill>
                  <a:srgbClr val="E46C0A"/>
                </a:solidFill>
              </a:defRPr>
            </a:pPr>
            <a:r>
              <a:t>              </a:t>
            </a:r>
            <a:r>
              <a:rPr sz="6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sz="6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Workflow</a:t>
            </a:r>
            <a:endParaRPr sz="6000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 b="1" sz="6000">
                <a:solidFill>
                  <a:srgbClr val="E46C0A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                              System</a:t>
            </a:r>
            <a:r>
              <a:t> </a:t>
            </a:r>
          </a:p>
          <a:p>
            <a:pPr algn="just">
              <a:defRPr b="1" sz="6000">
                <a:solidFill>
                  <a:srgbClr val="E46C0A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                                           Project</a:t>
            </a:r>
            <a:r>
              <a:t>»</a:t>
            </a:r>
          </a:p>
        </p:txBody>
      </p:sp>
      <p:sp>
        <p:nvSpPr>
          <p:cNvPr id="193" name="TextBox 4"/>
          <p:cNvSpPr txBox="1"/>
          <p:nvPr/>
        </p:nvSpPr>
        <p:spPr>
          <a:xfrm>
            <a:off x="514642" y="3355447"/>
            <a:ext cx="11162715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E46C0A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Система технического документооборота и электронного архива</a:t>
            </a:r>
          </a:p>
        </p:txBody>
      </p:sp>
      <p:pic>
        <p:nvPicPr>
          <p:cNvPr id="194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9095" y="6132462"/>
            <a:ext cx="1000126" cy="65849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1"/>
          <p:cNvSpPr txBox="1"/>
          <p:nvPr/>
        </p:nvSpPr>
        <p:spPr>
          <a:xfrm>
            <a:off x="6747444" y="6291729"/>
            <a:ext cx="280103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ООО «Электрон-сервис»</a:t>
            </a:r>
          </a:p>
        </p:txBody>
      </p:sp>
      <p:sp>
        <p:nvSpPr>
          <p:cNvPr id="196" name="TextBox 7"/>
          <p:cNvSpPr txBox="1"/>
          <p:nvPr/>
        </p:nvSpPr>
        <p:spPr>
          <a:xfrm>
            <a:off x="45719" y="6267737"/>
            <a:ext cx="338518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desk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@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electronsv.ru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    </a:t>
            </a:r>
          </a:p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97" name="Рисунок 8" descr="Рисунок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43525" y="198264"/>
            <a:ext cx="2692735" cy="1154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797" y="-35886"/>
            <a:ext cx="12310146" cy="694705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5"/>
          <p:cNvSpPr txBox="1"/>
          <p:nvPr/>
        </p:nvSpPr>
        <p:spPr>
          <a:xfrm>
            <a:off x="45718" y="6315693"/>
            <a:ext cx="12100561" cy="49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desk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@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u="none"/>
              <a:t>			                                                                                    </a:t>
            </a:r>
            <a:r>
              <a:rPr b="1" sz="1400" u="none"/>
              <a:t>ООО «Электрон-сервис»</a:t>
            </a:r>
            <a:endParaRPr b="1" sz="1400" u="none"/>
          </a:p>
          <a:p>
            <a:pPr>
              <a:defRPr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1" name="Rectangle 8"/>
          <p:cNvSpPr txBox="1"/>
          <p:nvPr/>
        </p:nvSpPr>
        <p:spPr>
          <a:xfrm>
            <a:off x="283372" y="689709"/>
            <a:ext cx="11771796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В основе системы лежит принцип создания единого информационного пространства данных компании в проектно-изыскательской сфере или в области разработки конструкторской документации. Информация, накопленная компанией в системе легко упорядочивается согласно требованиям законодательства РФ, легко передается от системы к пользователю и обратно в автоматическом режиме. Кроме того, любая часть информации, которой располагает компания, становится одновременно доступной для всех работников удаленных групп и сотрудников, обладающих соответствующими полномочиями. Система создана для организации инфраструктуры инженерного электронного документооборота компании и предоставления руководству информации о готовности документации на всех стадиях жизненного цикла для своевременного принятия управленческих решений. </a:t>
            </a:r>
          </a:p>
        </p:txBody>
      </p:sp>
      <p:sp>
        <p:nvSpPr>
          <p:cNvPr id="202" name="Rectangle 18"/>
          <p:cNvSpPr txBox="1"/>
          <p:nvPr/>
        </p:nvSpPr>
        <p:spPr>
          <a:xfrm>
            <a:off x="283372" y="2443027"/>
            <a:ext cx="1186290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Бизнес-процессы инженерного электронного документооборота</a:t>
            </a:r>
          </a:p>
        </p:txBody>
      </p:sp>
      <p:sp>
        <p:nvSpPr>
          <p:cNvPr id="203" name="Rectangle 23"/>
          <p:cNvSpPr txBox="1"/>
          <p:nvPr/>
        </p:nvSpPr>
        <p:spPr>
          <a:xfrm>
            <a:off x="284445" y="2951046"/>
            <a:ext cx="43684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Формирование состава проекта</a:t>
            </a:r>
          </a:p>
        </p:txBody>
      </p:sp>
      <p:sp>
        <p:nvSpPr>
          <p:cNvPr id="204" name="Rectangle 18"/>
          <p:cNvSpPr txBox="1"/>
          <p:nvPr/>
        </p:nvSpPr>
        <p:spPr>
          <a:xfrm>
            <a:off x="284445" y="12133"/>
            <a:ext cx="639039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sz="32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Назначение системы</a:t>
            </a:r>
          </a:p>
        </p:txBody>
      </p:sp>
      <p:sp>
        <p:nvSpPr>
          <p:cNvPr id="205" name="Rectangle 23"/>
          <p:cNvSpPr txBox="1"/>
          <p:nvPr/>
        </p:nvSpPr>
        <p:spPr>
          <a:xfrm>
            <a:off x="283372" y="3330614"/>
            <a:ext cx="44811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Создание/редактирование проекта</a:t>
            </a:r>
          </a:p>
        </p:txBody>
      </p:sp>
      <p:sp>
        <p:nvSpPr>
          <p:cNvPr id="206" name="Rectangle 23"/>
          <p:cNvSpPr txBox="1"/>
          <p:nvPr/>
        </p:nvSpPr>
        <p:spPr>
          <a:xfrm>
            <a:off x="283372" y="3701927"/>
            <a:ext cx="44811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Поиск/просмотр проектных данных</a:t>
            </a:r>
          </a:p>
        </p:txBody>
      </p:sp>
      <p:sp>
        <p:nvSpPr>
          <p:cNvPr id="207" name="Rectangle 23"/>
          <p:cNvSpPr txBox="1"/>
          <p:nvPr/>
        </p:nvSpPr>
        <p:spPr>
          <a:xfrm>
            <a:off x="283372" y="4403111"/>
            <a:ext cx="44811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Управление безопасностью проекта</a:t>
            </a:r>
          </a:p>
        </p:txBody>
      </p:sp>
      <p:sp>
        <p:nvSpPr>
          <p:cNvPr id="208" name="Rectangle 23"/>
          <p:cNvSpPr txBox="1"/>
          <p:nvPr/>
        </p:nvSpPr>
        <p:spPr>
          <a:xfrm>
            <a:off x="283372" y="5382102"/>
            <a:ext cx="47538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Выпуск/экспорт проекта</a:t>
            </a:r>
          </a:p>
        </p:txBody>
      </p:sp>
      <p:sp>
        <p:nvSpPr>
          <p:cNvPr id="209" name="Rectangle 23"/>
          <p:cNvSpPr txBox="1"/>
          <p:nvPr/>
        </p:nvSpPr>
        <p:spPr>
          <a:xfrm>
            <a:off x="283373" y="4076451"/>
            <a:ext cx="460212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Управление различными типами файлов</a:t>
            </a:r>
          </a:p>
        </p:txBody>
      </p:sp>
      <p:sp>
        <p:nvSpPr>
          <p:cNvPr id="210" name="Rectangle 23"/>
          <p:cNvSpPr txBox="1"/>
          <p:nvPr/>
        </p:nvSpPr>
        <p:spPr>
          <a:xfrm>
            <a:off x="283372" y="4728781"/>
            <a:ext cx="44811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Управление внешними связями проекта</a:t>
            </a:r>
          </a:p>
        </p:txBody>
      </p:sp>
      <p:sp>
        <p:nvSpPr>
          <p:cNvPr id="211" name="Rectangle 23"/>
          <p:cNvSpPr txBox="1"/>
          <p:nvPr/>
        </p:nvSpPr>
        <p:spPr>
          <a:xfrm>
            <a:off x="283373" y="5055441"/>
            <a:ext cx="460212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</a:t>
            </a:r>
            <a:r>
              <a:rPr>
                <a:solidFill>
                  <a:srgbClr val="808080"/>
                </a:solidFill>
              </a:rPr>
              <a:t> 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Коммуникация пользователей проекта</a:t>
            </a:r>
          </a:p>
        </p:txBody>
      </p:sp>
      <p:pic>
        <p:nvPicPr>
          <p:cNvPr id="212" name="Рисунок 2" descr="Рисунок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2761" y="3015520"/>
            <a:ext cx="6361731" cy="3265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Рисунок 18" descr="Рисунок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58400" y="11152"/>
            <a:ext cx="2042487" cy="75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Рисунок 28" descr="Рисунок 2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78467" y="6368014"/>
            <a:ext cx="781604" cy="470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6"/>
      <p:bldP build="whole" bldLvl="1" animBg="1" rev="0" advAuto="0" spid="206" grpId="3"/>
      <p:bldP build="whole" bldLvl="1" animBg="1" rev="0" advAuto="0" spid="211" grpId="7"/>
      <p:bldP build="whole" bldLvl="1" animBg="1" rev="0" advAuto="0" spid="203" grpId="1"/>
      <p:bldP build="whole" bldLvl="1" animBg="1" rev="0" advAuto="0" spid="209" grpId="4"/>
      <p:bldP build="whole" bldLvl="1" animBg="1" rev="0" advAuto="0" spid="207" grpId="5"/>
      <p:bldP build="whole" bldLvl="1" animBg="1" rev="0" advAuto="0" spid="205" grpId="2"/>
      <p:bldP build="whole" bldLvl="1" animBg="1" rev="0" advAuto="0" spid="208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067"/>
            <a:ext cx="12192000" cy="690723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 8"/>
          <p:cNvSpPr txBox="1"/>
          <p:nvPr/>
        </p:nvSpPr>
        <p:spPr>
          <a:xfrm>
            <a:off x="405949" y="516313"/>
            <a:ext cx="10605538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600">
                <a:solidFill>
                  <a:srgbClr val="FFFFFF"/>
                </a:solidFill>
              </a:defRPr>
            </a:pPr>
            <a:r>
              <a:t>Система</a:t>
            </a:r>
            <a:r>
              <a:rPr b="0"/>
              <a:t> «</a:t>
            </a:r>
            <a:r>
              <a:t>Workflow</a:t>
            </a:r>
            <a:r>
              <a:t> </a:t>
            </a:r>
            <a:r>
              <a:t>System</a:t>
            </a:r>
            <a:r>
              <a:t> </a:t>
            </a:r>
            <a:r>
              <a:t>Project» - современная отечественная информационная система, вобравшая многолетний опыт автоматизации проектной деятельности, взаимодействия с подрядными и субподрядными организациями, службами заказчика, государственными и отраслевыми экспертами.   </a:t>
            </a:r>
            <a:r>
              <a:rPr b="0"/>
              <a:t>Прикладные возможности системы нацелены на максимальную эффективность взаимодействия участников разработки, согласования и приемки проектной документации с помощью современых интернет-технологий</a:t>
            </a:r>
          </a:p>
        </p:txBody>
      </p:sp>
      <p:sp>
        <p:nvSpPr>
          <p:cNvPr id="218" name="Rectangle 28"/>
          <p:cNvSpPr txBox="1"/>
          <p:nvPr/>
        </p:nvSpPr>
        <p:spPr>
          <a:xfrm>
            <a:off x="410065" y="5814135"/>
            <a:ext cx="11650080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Доступ к документации в защищенном режиме  может быть оперативно предоставлен государственным, отраслевым и частным экспертам и аудиторам.  </a:t>
            </a:r>
          </a:p>
        </p:txBody>
      </p:sp>
      <p:sp>
        <p:nvSpPr>
          <p:cNvPr id="219" name="Rectangle 1"/>
          <p:cNvSpPr txBox="1"/>
          <p:nvPr/>
        </p:nvSpPr>
        <p:spPr>
          <a:xfrm>
            <a:off x="364282" y="4391555"/>
            <a:ext cx="11899606" cy="130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Вся документация хранится на сервере – на рабочем месте исполнителя документов нет – утечки и потери минимизированы </a:t>
            </a:r>
          </a:p>
          <a:p>
            <a:pPr marL="285750" indent="-285750">
              <a:buSzPct val="100000"/>
              <a:buFont typeface="Arial"/>
              <a:buChar char="•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Защищенный удаленный просмотр  документов – файлы физически не передаются на компьютеры для просмотра.</a:t>
            </a:r>
          </a:p>
          <a:p>
            <a:pPr marL="285750" indent="-285750">
              <a:buSzPct val="100000"/>
              <a:buFont typeface="Arial"/>
              <a:buChar char="•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Контроль активности участников проекта, учет рабочего времени  проектировщиков (оценка результативности и эффективности персонала проекта)</a:t>
            </a:r>
          </a:p>
          <a:p>
            <a:pPr marL="285750" indent="-285750">
              <a:buSzPct val="100000"/>
              <a:buFont typeface="Arial"/>
              <a:buChar char="•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Защита (идентификация) документов – </a:t>
            </a:r>
            <a:r>
              <a:t>QR </a:t>
            </a:r>
            <a:r>
              <a:t>и штрих-кодирование, поддержка усиленных цифровых подписей, цифро-буквенное кодирование каждого документа с контролем изменений и версий.   </a:t>
            </a:r>
          </a:p>
        </p:txBody>
      </p:sp>
      <p:sp>
        <p:nvSpPr>
          <p:cNvPr id="220" name="Rectangle 18"/>
          <p:cNvSpPr txBox="1"/>
          <p:nvPr/>
        </p:nvSpPr>
        <p:spPr>
          <a:xfrm>
            <a:off x="405949" y="69449"/>
            <a:ext cx="787271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7472" indent="-347472">
              <a:defRPr b="1" sz="24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Прикладные особенности</a:t>
            </a:r>
            <a:r>
              <a:rPr sz="2800"/>
              <a:t> </a:t>
            </a:r>
          </a:p>
        </p:txBody>
      </p:sp>
      <p:sp>
        <p:nvSpPr>
          <p:cNvPr id="221" name="Rectangle 18"/>
          <p:cNvSpPr txBox="1"/>
          <p:nvPr/>
        </p:nvSpPr>
        <p:spPr>
          <a:xfrm>
            <a:off x="405949" y="1833115"/>
            <a:ext cx="999128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sz="24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Структурированность и контроль и эффективность</a:t>
            </a:r>
          </a:p>
        </p:txBody>
      </p:sp>
      <p:sp>
        <p:nvSpPr>
          <p:cNvPr id="222" name="Rectangle 18"/>
          <p:cNvSpPr txBox="1"/>
          <p:nvPr/>
        </p:nvSpPr>
        <p:spPr>
          <a:xfrm>
            <a:off x="405950" y="3874677"/>
            <a:ext cx="99969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sz="24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Безопасность без границ</a:t>
            </a:r>
          </a:p>
        </p:txBody>
      </p:sp>
      <p:sp>
        <p:nvSpPr>
          <p:cNvPr id="223" name="Rectangle 1"/>
          <p:cNvSpPr txBox="1"/>
          <p:nvPr/>
        </p:nvSpPr>
        <p:spPr>
          <a:xfrm>
            <a:off x="405949" y="2210948"/>
            <a:ext cx="11899606" cy="1711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Иерархическое хранение документов в соответствии с постановлением правительства РФ №87, его отраслевым расширениям, возможность создавать специфические шаблоны иерархии хранения любых электронных документов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Возможность контролировать работу внешних (внутренних) субподрядчиков, привлеченных специалистов 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Автоматизированная выдача документов заказчику (автоматически формируемая накладная с перечнем документов, поддержка поэтапной частичной выдачи с контролем версий), выгрузки на внешние носители информации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Аналитические отчеты о степени готовности того или иного раздела, этапа. 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Модуль авторского надзора (журнал, замечания, выезды)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Модуль службы заказчика (приемка и контроль ПСД и КД по календарному плану, накладным и этапам проектирования)</a:t>
            </a:r>
          </a:p>
        </p:txBody>
      </p:sp>
      <p:pic>
        <p:nvPicPr>
          <p:cNvPr id="224" name="Рисунок 18" descr="Рисунок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7006" y="6213723"/>
            <a:ext cx="836196" cy="58477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Box 19"/>
          <p:cNvSpPr txBox="1"/>
          <p:nvPr/>
        </p:nvSpPr>
        <p:spPr>
          <a:xfrm>
            <a:off x="45718" y="6306055"/>
            <a:ext cx="12218169" cy="49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desk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@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u="none"/>
              <a:t>			                                                                                      </a:t>
            </a:r>
            <a:r>
              <a:rPr b="1" sz="1400" u="none"/>
              <a:t>ООО «Электрон-сервис»</a:t>
            </a:r>
            <a:endParaRPr b="1" sz="1400" u="none"/>
          </a:p>
          <a:p>
            <a:pPr>
              <a:defRPr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26" name="Рисунок 23" descr="Рисунок 2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48652" y="46471"/>
            <a:ext cx="1729004" cy="842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ctangle 8"/>
          <p:cNvSpPr txBox="1"/>
          <p:nvPr/>
        </p:nvSpPr>
        <p:spPr>
          <a:xfrm>
            <a:off x="419260" y="623564"/>
            <a:ext cx="11813562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Система «Workflow System Project» имеет программную архитектуру проекта представляющую собой клиент-серверное приложение, состоящее из программы на стороне сервера, обеспечивающего пользователя удобным и функциональным графическим интерфейсом, с которым пользователь взаимодействует посредством интернет браузера, и резидентной программы на стороне клиента, которая организует и контролирует загрузку и выгрузку документов инженерного архива. Трехуровневая архитектура обеспечивает, высокий уровень масштабируемости за счёт горизонтальной масштабируемости сервера приложений, а также большую конфигурируемость за счёт изолированности уровней друг от друга. Широкие возможности по обеспечению безопасности и отказоустойчивости. Подобная архитектура позволяет значительно повысить гибкость и масштабируемость системы.</a:t>
            </a:r>
          </a:p>
        </p:txBody>
      </p:sp>
      <p:sp>
        <p:nvSpPr>
          <p:cNvPr id="230" name="Rectangle 18"/>
          <p:cNvSpPr txBox="1"/>
          <p:nvPr/>
        </p:nvSpPr>
        <p:spPr>
          <a:xfrm>
            <a:off x="189220" y="2824133"/>
            <a:ext cx="665169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just">
              <a:defRPr sz="28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Преимущества системы</a:t>
            </a:r>
          </a:p>
        </p:txBody>
      </p:sp>
      <p:sp>
        <p:nvSpPr>
          <p:cNvPr id="231" name="Rectangle 23"/>
          <p:cNvSpPr txBox="1"/>
          <p:nvPr/>
        </p:nvSpPr>
        <p:spPr>
          <a:xfrm>
            <a:off x="553240" y="3360568"/>
            <a:ext cx="751809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Единая концепция автоматизации производства ПСД (КД). </a:t>
            </a:r>
          </a:p>
        </p:txBody>
      </p:sp>
      <p:sp>
        <p:nvSpPr>
          <p:cNvPr id="232" name="Rectangle 22"/>
          <p:cNvSpPr txBox="1"/>
          <p:nvPr/>
        </p:nvSpPr>
        <p:spPr>
          <a:xfrm>
            <a:off x="171098" y="3358667"/>
            <a:ext cx="36864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233" name="Рисунок 26" descr="Рисунок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0087" y="0"/>
            <a:ext cx="1776161" cy="76553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 18"/>
          <p:cNvSpPr txBox="1"/>
          <p:nvPr/>
        </p:nvSpPr>
        <p:spPr>
          <a:xfrm>
            <a:off x="189220" y="115698"/>
            <a:ext cx="665169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just">
              <a:defRPr b="1" sz="28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Архитектура и преимущества системы</a:t>
            </a:r>
          </a:p>
        </p:txBody>
      </p:sp>
      <p:sp>
        <p:nvSpPr>
          <p:cNvPr id="235" name="Rectangle 23"/>
          <p:cNvSpPr txBox="1"/>
          <p:nvPr/>
        </p:nvSpPr>
        <p:spPr>
          <a:xfrm>
            <a:off x="553240" y="3759468"/>
            <a:ext cx="1145922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Масштабируемость системы, с учетом наличия филиалов/ отделений компании (холдинга).</a:t>
            </a:r>
          </a:p>
        </p:txBody>
      </p:sp>
      <p:sp>
        <p:nvSpPr>
          <p:cNvPr id="236" name="Rectangle 23"/>
          <p:cNvSpPr txBox="1"/>
          <p:nvPr/>
        </p:nvSpPr>
        <p:spPr>
          <a:xfrm>
            <a:off x="553239" y="4161480"/>
            <a:ext cx="109084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Интеграция с другими автоматизированными системами (кадры, закупки, продажи и т.д.)</a:t>
            </a:r>
          </a:p>
        </p:txBody>
      </p:sp>
      <p:sp>
        <p:nvSpPr>
          <p:cNvPr id="237" name="Rectangle 23"/>
          <p:cNvSpPr txBox="1"/>
          <p:nvPr/>
        </p:nvSpPr>
        <p:spPr>
          <a:xfrm>
            <a:off x="553240" y="4554247"/>
            <a:ext cx="912458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Простота внедрения </a:t>
            </a:r>
          </a:p>
        </p:txBody>
      </p:sp>
      <p:sp>
        <p:nvSpPr>
          <p:cNvPr id="238" name="Rectangle 23"/>
          <p:cNvSpPr txBox="1"/>
          <p:nvPr/>
        </p:nvSpPr>
        <p:spPr>
          <a:xfrm>
            <a:off x="553239" y="4954358"/>
            <a:ext cx="912458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Низкая стоимость и быстрая окупаемость системы</a:t>
            </a:r>
          </a:p>
        </p:txBody>
      </p:sp>
      <p:sp>
        <p:nvSpPr>
          <p:cNvPr id="239" name="Rectangle 23"/>
          <p:cNvSpPr txBox="1"/>
          <p:nvPr/>
        </p:nvSpPr>
        <p:spPr>
          <a:xfrm>
            <a:off x="553240" y="5353193"/>
            <a:ext cx="1043011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Оперативная поддержка и доработка под специфические особенности клиента</a:t>
            </a:r>
          </a:p>
        </p:txBody>
      </p:sp>
      <p:sp>
        <p:nvSpPr>
          <p:cNvPr id="240" name="Rectangle 22"/>
          <p:cNvSpPr txBox="1"/>
          <p:nvPr/>
        </p:nvSpPr>
        <p:spPr>
          <a:xfrm>
            <a:off x="179531" y="3758388"/>
            <a:ext cx="36864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41" name="Rectangle 22"/>
          <p:cNvSpPr txBox="1"/>
          <p:nvPr/>
        </p:nvSpPr>
        <p:spPr>
          <a:xfrm>
            <a:off x="179531" y="4157776"/>
            <a:ext cx="36864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42" name="Rectangle 22"/>
          <p:cNvSpPr txBox="1"/>
          <p:nvPr/>
        </p:nvSpPr>
        <p:spPr>
          <a:xfrm>
            <a:off x="179531" y="4559787"/>
            <a:ext cx="36864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43" name="Rectangle 22"/>
          <p:cNvSpPr txBox="1"/>
          <p:nvPr/>
        </p:nvSpPr>
        <p:spPr>
          <a:xfrm>
            <a:off x="179531" y="4957128"/>
            <a:ext cx="36864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44" name="Rectangle 22"/>
          <p:cNvSpPr txBox="1"/>
          <p:nvPr/>
        </p:nvSpPr>
        <p:spPr>
          <a:xfrm>
            <a:off x="179531" y="5364507"/>
            <a:ext cx="36864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45" name="Rectangle 23"/>
          <p:cNvSpPr txBox="1"/>
          <p:nvPr/>
        </p:nvSpPr>
        <p:spPr>
          <a:xfrm>
            <a:off x="553238" y="5741049"/>
            <a:ext cx="912458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i="1" sz="2000">
                <a:solidFill>
                  <a:srgbClr val="FFFFFF"/>
                </a:solidFill>
              </a:defRPr>
            </a:lvl1pPr>
          </a:lstStyle>
          <a:p>
            <a:pPr/>
            <a:r>
              <a:t>Мониторинг действий пользователя в системе</a:t>
            </a:r>
          </a:p>
        </p:txBody>
      </p:sp>
      <p:sp>
        <p:nvSpPr>
          <p:cNvPr id="246" name="Rectangle 22"/>
          <p:cNvSpPr txBox="1"/>
          <p:nvPr/>
        </p:nvSpPr>
        <p:spPr>
          <a:xfrm>
            <a:off x="189219" y="5738279"/>
            <a:ext cx="36864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 algn="r"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247" name="Рисунок 25" descr="Рисунок 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5935" y="6084597"/>
            <a:ext cx="1000126" cy="65849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39"/>
          <p:cNvSpPr txBox="1"/>
          <p:nvPr/>
        </p:nvSpPr>
        <p:spPr>
          <a:xfrm>
            <a:off x="45718" y="6315693"/>
            <a:ext cx="12100561" cy="49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desk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@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u="none"/>
              <a:t>		                                                                                                               </a:t>
            </a:r>
            <a:r>
              <a:rPr b="1" sz="1400" u="none"/>
              <a:t>ООО «Электрон-сервис»</a:t>
            </a:r>
            <a:endParaRPr b="1" sz="1400" u="none"/>
          </a:p>
          <a:p>
            <a:pPr>
              <a:defRPr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5"/>
      <p:bldP build="whole" bldLvl="1" animBg="1" rev="0" advAuto="0" spid="239" grpId="6"/>
      <p:bldP build="whole" bldLvl="1" animBg="1" rev="0" advAuto="0" spid="236" grpId="3"/>
      <p:bldP build="whole" bldLvl="1" animBg="1" rev="0" advAuto="0" spid="231" grpId="1"/>
      <p:bldP build="whole" bldLvl="1" animBg="1" rev="0" advAuto="0" spid="237" grpId="4"/>
      <p:bldP build="whole" bldLvl="1" animBg="1" rev="0" advAuto="0" spid="245" grpId="7"/>
      <p:bldP build="whole" bldLvl="1" animBg="1" rev="0" advAuto="0" spid="2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36" y="-15826"/>
            <a:ext cx="12282659" cy="690899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ctangle 8"/>
          <p:cNvSpPr txBox="1"/>
          <p:nvPr/>
        </p:nvSpPr>
        <p:spPr>
          <a:xfrm>
            <a:off x="175941" y="514463"/>
            <a:ext cx="120393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700">
                <a:solidFill>
                  <a:srgbClr val="FFFFFF"/>
                </a:solidFill>
              </a:defRPr>
            </a:pPr>
            <a:r>
              <a:t>Система «Workflow</a:t>
            </a:r>
            <a:r>
              <a:t> </a:t>
            </a:r>
            <a:r>
              <a:t>System</a:t>
            </a:r>
            <a:r>
              <a:t> </a:t>
            </a:r>
            <a:r>
              <a:t>Project»  - предъявляет незначительные требования к серверному и клиентскому оборудованию. </a:t>
            </a:r>
          </a:p>
          <a:p>
            <a:pPr>
              <a:defRPr b="1" sz="1700">
                <a:solidFill>
                  <a:srgbClr val="FFFFFF"/>
                </a:solidFill>
              </a:defRPr>
            </a:pPr>
            <a:r>
              <a:t>Производительность сервер: процессор 2 -3 ГГц, ОЗУ 8 – 16 Гб, размер диска зависит от объема данных хранимых на сервере. </a:t>
            </a:r>
          </a:p>
          <a:p>
            <a:pPr>
              <a:defRPr b="1" sz="1700">
                <a:solidFill>
                  <a:srgbClr val="FFFFFF"/>
                </a:solidFill>
              </a:defRPr>
            </a:pPr>
            <a:r>
              <a:t>Производительность клиентской машины: в режиме просмотра система может работать фактически на любом устройстве, где есть доступ в интернет и работает интернет-браузер (в том числе на мобильном)</a:t>
            </a:r>
          </a:p>
        </p:txBody>
      </p:sp>
      <p:sp>
        <p:nvSpPr>
          <p:cNvPr id="252" name="Rectangle 28"/>
          <p:cNvSpPr txBox="1"/>
          <p:nvPr/>
        </p:nvSpPr>
        <p:spPr>
          <a:xfrm>
            <a:off x="175941" y="5711244"/>
            <a:ext cx="96630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 нами становится понятней…</a:t>
            </a:r>
          </a:p>
        </p:txBody>
      </p:sp>
      <p:sp>
        <p:nvSpPr>
          <p:cNvPr id="253" name="Rectangle 1"/>
          <p:cNvSpPr txBox="1"/>
          <p:nvPr/>
        </p:nvSpPr>
        <p:spPr>
          <a:xfrm>
            <a:off x="175941" y="4385394"/>
            <a:ext cx="11905482" cy="163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WEB-</a:t>
            </a:r>
            <a:r>
              <a:t>приложение с единым сервером</a:t>
            </a:r>
          </a:p>
          <a:p>
            <a:pPr marL="285750" indent="-285750">
              <a:buSzPct val="100000"/>
              <a:buFont typeface="Arial"/>
              <a:buChar char="•"/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Гибкая ролевая модель предоставления доступов к документам</a:t>
            </a:r>
          </a:p>
          <a:p>
            <a:pPr marL="285750" indent="-285750">
              <a:buSzPct val="100000"/>
              <a:buFont typeface="Arial"/>
              <a:buChar char="•"/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Возможность построения территориально-распределенных систем с централизованной НСИ</a:t>
            </a:r>
          </a:p>
          <a:p>
            <a:pPr marL="285750" indent="-285750">
              <a:buSzPct val="100000"/>
              <a:buFont typeface="Arial"/>
              <a:buChar char="•"/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Централизованное администрирование</a:t>
            </a:r>
          </a:p>
          <a:p>
            <a:pPr marL="285750" indent="-285750">
              <a:buSzPct val="100000"/>
              <a:buFont typeface="Arial"/>
              <a:buChar char="•"/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Поддержка удаленных рабочих мест</a:t>
            </a:r>
          </a:p>
          <a:p>
            <a:pPr>
              <a:defRPr sz="1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54" name="Рисунок 26" descr="Рисунок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58429" y="0"/>
            <a:ext cx="1527818" cy="65849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ectangle 18"/>
          <p:cNvSpPr txBox="1"/>
          <p:nvPr/>
        </p:nvSpPr>
        <p:spPr>
          <a:xfrm>
            <a:off x="151473" y="62153"/>
            <a:ext cx="665169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b="1" sz="24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Технические  особенности </a:t>
            </a:r>
          </a:p>
        </p:txBody>
      </p:sp>
      <p:sp>
        <p:nvSpPr>
          <p:cNvPr id="256" name="Rectangle 18"/>
          <p:cNvSpPr txBox="1"/>
          <p:nvPr/>
        </p:nvSpPr>
        <p:spPr>
          <a:xfrm>
            <a:off x="175941" y="1673685"/>
            <a:ext cx="999128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sz="24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Базовые технологии</a:t>
            </a:r>
          </a:p>
        </p:txBody>
      </p:sp>
      <p:sp>
        <p:nvSpPr>
          <p:cNvPr id="257" name="Rectangle 18"/>
          <p:cNvSpPr txBox="1"/>
          <p:nvPr/>
        </p:nvSpPr>
        <p:spPr>
          <a:xfrm>
            <a:off x="175942" y="3754351"/>
            <a:ext cx="99969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7472" indent="-347472">
              <a:defRPr sz="24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Простота и гибкость</a:t>
            </a:r>
          </a:p>
        </p:txBody>
      </p:sp>
      <p:sp>
        <p:nvSpPr>
          <p:cNvPr id="258" name="Rectangle 1"/>
          <p:cNvSpPr txBox="1"/>
          <p:nvPr/>
        </p:nvSpPr>
        <p:spPr>
          <a:xfrm>
            <a:off x="175941" y="2303560"/>
            <a:ext cx="11905482" cy="130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операционная система </a:t>
            </a:r>
            <a:r>
              <a:t>Microsoft Windows Server 2008 R2</a:t>
            </a:r>
            <a:r>
              <a:t> (х64)</a:t>
            </a:r>
            <a:r>
              <a:t> </a:t>
            </a:r>
            <a:r>
              <a:t>или старше</a:t>
            </a:r>
          </a:p>
          <a:p>
            <a: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</a:t>
            </a:r>
            <a:r>
              <a:t>Microsoft .NET Framework 4.5</a:t>
            </a:r>
          </a:p>
          <a:p>
            <a: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Internet Information Services 7.0 </a:t>
            </a:r>
            <a:r>
              <a:t>или старше</a:t>
            </a:r>
          </a:p>
          <a:p>
            <a: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развёрнутые доменные службы </a:t>
            </a:r>
            <a:r>
              <a:t>Active Directory</a:t>
            </a:r>
            <a:r>
              <a:t> (имеется так же внутренняя система авторизации для внешних пользователей и заказчиков)</a:t>
            </a:r>
          </a:p>
          <a:p>
            <a: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</a:t>
            </a:r>
            <a:r>
              <a:t>Microsoft SQL server </a:t>
            </a:r>
            <a:r>
              <a:t>или </a:t>
            </a:r>
            <a:r>
              <a:t>FireBird 2.5</a:t>
            </a:r>
            <a:r>
              <a:t>.2</a:t>
            </a:r>
            <a:r>
              <a:t> </a:t>
            </a:r>
            <a:r>
              <a:t>и старше</a:t>
            </a:r>
          </a:p>
        </p:txBody>
      </p:sp>
      <p:pic>
        <p:nvPicPr>
          <p:cNvPr id="259" name="Рисунок 18" descr="Рисунок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8618" y="6140348"/>
            <a:ext cx="1000126" cy="65849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extBox 19"/>
          <p:cNvSpPr txBox="1"/>
          <p:nvPr/>
        </p:nvSpPr>
        <p:spPr>
          <a:xfrm>
            <a:off x="45718" y="6315693"/>
            <a:ext cx="12100561" cy="49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desk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@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</a:t>
            </a:r>
            <a:r>
              <a:rPr sz="1400" u="none"/>
              <a:t>ООО «Электрон-сервис»</a:t>
            </a:r>
            <a:endParaRPr sz="1400" u="none"/>
          </a:p>
          <a:p>
            <a:pPr>
              <a:defRPr b="1" sz="1200" u="sng">
                <a:solidFill>
                  <a:srgbClr val="FFFFFF"/>
                </a:solidFill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electronsv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.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ru</a:t>
            </a:r>
            <a:r>
              <a:rPr u="non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